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0FE1"/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09C79CD-C32F-4E33-B5B7-2CAA28A2BD23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0E0697-69F6-458C-928E-513ED49E69D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8184" y="4077072"/>
            <a:ext cx="2304256" cy="100811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791" y="1988840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Aft>
                <a:spcPts val="600"/>
              </a:spcAft>
            </a:pPr>
            <a:r>
              <a:rPr lang="ru-RU" sz="4000" b="1" cap="all" dirty="0" smtClean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снижения содержания поваренной соли в суточном рационе</a:t>
            </a:r>
            <a:endParaRPr lang="ru-RU" sz="4000" b="1" cap="all" dirty="0">
              <a:ln w="0"/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011" y="5733256"/>
            <a:ext cx="8964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370F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Врач-гигиенист (и. о. заведующего) </a:t>
            </a:r>
          </a:p>
          <a:p>
            <a:r>
              <a:rPr lang="ru-RU" sz="2400" b="1" dirty="0">
                <a:solidFill>
                  <a:srgbClr val="370F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solidFill>
                  <a:srgbClr val="370F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тделения общественного здоровья</a:t>
            </a:r>
            <a:r>
              <a:rPr lang="en-US" sz="2400" b="1" dirty="0" smtClean="0">
                <a:solidFill>
                  <a:srgbClr val="370F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370F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err="1">
                <a:solidFill>
                  <a:srgbClr val="370F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Зинович</a:t>
            </a:r>
            <a:r>
              <a:rPr lang="ru-RU" sz="2400" b="1" dirty="0">
                <a:solidFill>
                  <a:srgbClr val="370F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Алла Ивановна </a:t>
            </a:r>
            <a:endParaRPr lang="ru-RU" sz="2400" b="1" dirty="0" smtClean="0">
              <a:solidFill>
                <a:srgbClr val="370FE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011" y="332656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370FE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учреждение 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370FE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«Гомельский городской центр  гигиены и эпидемиологии»</a:t>
            </a:r>
            <a:endParaRPr lang="ru-RU" sz="2400" b="1" dirty="0">
              <a:ln w="1905"/>
              <a:solidFill>
                <a:srgbClr val="370FE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75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553144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500" dirty="0">
                <a:solidFill>
                  <a:srgbClr val="00B050"/>
                </a:solidFill>
              </a:rPr>
              <a:t>5. Чеснок</a:t>
            </a:r>
          </a:p>
          <a:p>
            <a:r>
              <a:rPr lang="ru-RU" dirty="0"/>
              <a:t>Чеснок обладает ярким вкусом и сильным запахом. Он полностью удовлетворит вашу ежедневную потребность в соли. Однако если после обеда у вас запланировано активное общение с окружающими, лучше не злоупотреблять свежим чесноком. Замените его сушёным или возьмите чесночный порошок.</a:t>
            </a:r>
          </a:p>
          <a:p>
            <a:r>
              <a:rPr lang="ru-RU" dirty="0"/>
              <a:t>Всё-таки переборщили? Пожуйте веточку петрушки или выпейте стакан молока — они нейтрализуют запах изо рта.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908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500" dirty="0">
                <a:solidFill>
                  <a:srgbClr val="00B050"/>
                </a:solidFill>
              </a:rPr>
              <a:t>6. Сушёные овощи</a:t>
            </a:r>
          </a:p>
          <a:p>
            <a:r>
              <a:rPr lang="ru-RU" dirty="0"/>
              <a:t>Естественный солоноватый вкус имеют помидоры, корень сельдерея и болгарский перец. Чтобы сделать вкус более ощутимым, овощи можно использовать в высушенном виде. При сушке сохраняются не только аромат и вкус овощей, но и содержащиеся в них витамины.</a:t>
            </a:r>
          </a:p>
          <a:p>
            <a:r>
              <a:rPr lang="ru-RU" dirty="0"/>
              <a:t>Сушёные овощи продаются в магазинах, но их просто сделать и в домашних условиях: за 10–15 часов в духовке при температуре в 80–100 °C.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2404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C00000"/>
                </a:solidFill>
              </a:rPr>
              <a:t>Приготовьте свои приправы и </a:t>
            </a:r>
            <a:r>
              <a:rPr lang="ru-RU" sz="4400" b="1" dirty="0" err="1">
                <a:solidFill>
                  <a:srgbClr val="C00000"/>
                </a:solidFill>
              </a:rPr>
              <a:t>солезаменяющие</a:t>
            </a:r>
            <a:r>
              <a:rPr lang="ru-RU" sz="4400" b="1" dirty="0">
                <a:solidFill>
                  <a:srgbClr val="C00000"/>
                </a:solidFill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</a:rPr>
              <a:t>соусы</a:t>
            </a:r>
            <a:endParaRPr lang="ru-RU" sz="44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318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Вот таким образом можно найти замену обычной соли. Вариантов много, было бы желание. </a:t>
            </a:r>
            <a:endParaRPr lang="ru-RU" dirty="0" smtClean="0"/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33CC"/>
                </a:solidFill>
              </a:rPr>
              <a:t>Помните</a:t>
            </a:r>
            <a:r>
              <a:rPr lang="ru-RU" sz="4400" b="1" dirty="0">
                <a:solidFill>
                  <a:srgbClr val="0033CC"/>
                </a:solidFill>
              </a:rPr>
              <a:t>, </a:t>
            </a:r>
            <a:r>
              <a:rPr lang="ru-RU" sz="4400" b="1" dirty="0" smtClean="0">
                <a:solidFill>
                  <a:srgbClr val="0033CC"/>
                </a:solidFill>
              </a:rPr>
              <a:t>что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33CC"/>
                </a:solidFill>
              </a:rPr>
              <a:t>ограничивая </a:t>
            </a:r>
            <a:r>
              <a:rPr lang="ru-RU" sz="4400" b="1" dirty="0">
                <a:solidFill>
                  <a:srgbClr val="0033CC"/>
                </a:solidFill>
              </a:rPr>
              <a:t>употребление соли, </a:t>
            </a:r>
            <a:endParaRPr lang="ru-RU" sz="4400" b="1" dirty="0" smtClean="0">
              <a:solidFill>
                <a:srgbClr val="0033CC"/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33CC"/>
                </a:solidFill>
              </a:rPr>
              <a:t>вы </a:t>
            </a:r>
            <a:r>
              <a:rPr lang="ru-RU" sz="4400" b="1" dirty="0">
                <a:solidFill>
                  <a:srgbClr val="0033CC"/>
                </a:solidFill>
              </a:rPr>
              <a:t>выбираете путь здоровья.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212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Благодарю за внимание!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689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fontScale="85000" lnSpcReduction="10000"/>
          </a:bodyPr>
          <a:lstStyle/>
          <a:p>
            <a:pPr marL="0" indent="0" fontAlgn="base">
              <a:buNone/>
            </a:pPr>
            <a:r>
              <a:rPr lang="en-US" sz="3200" b="1" dirty="0" smtClean="0"/>
              <a:t>     </a:t>
            </a:r>
            <a:r>
              <a:rPr lang="ru-RU" sz="3200" b="1" dirty="0" smtClean="0">
                <a:solidFill>
                  <a:srgbClr val="00B050"/>
                </a:solidFill>
              </a:rPr>
              <a:t>Чем </a:t>
            </a:r>
            <a:r>
              <a:rPr lang="ru-RU" sz="3200" b="1" dirty="0">
                <a:solidFill>
                  <a:srgbClr val="00B050"/>
                </a:solidFill>
              </a:rPr>
              <a:t>вреден избыток соли для организма:</a:t>
            </a:r>
            <a:endParaRPr lang="ru-RU" sz="3200" dirty="0">
              <a:solidFill>
                <a:srgbClr val="00B050"/>
              </a:solidFill>
            </a:endParaRPr>
          </a:p>
          <a:p>
            <a:pPr lvl="0" fontAlgn="base"/>
            <a:r>
              <a:rPr lang="ru-RU" sz="3200" dirty="0"/>
              <a:t>увеличенное потребление соли рождает жажду;</a:t>
            </a:r>
          </a:p>
          <a:p>
            <a:pPr lvl="0" fontAlgn="base"/>
            <a:r>
              <a:rPr lang="ru-RU" sz="3200" dirty="0"/>
              <a:t>избыток соли дает дополнительную нагрузку на сердце, почки, сосуды;</a:t>
            </a:r>
          </a:p>
          <a:p>
            <a:pPr lvl="0" fontAlgn="base"/>
            <a:r>
              <a:rPr lang="ru-RU" sz="3200" dirty="0"/>
              <a:t>нарушение баланса внутренних обменных процессов ведет к сбоям в работе различных систем организма;</a:t>
            </a:r>
          </a:p>
          <a:p>
            <a:pPr lvl="0" fontAlgn="base"/>
            <a:r>
              <a:rPr lang="ru-RU" sz="3200" dirty="0"/>
              <a:t>гипертония – бич людей, приверженцев «солененького»;</a:t>
            </a:r>
          </a:p>
          <a:p>
            <a:pPr lvl="0" fontAlgn="base"/>
            <a:r>
              <a:rPr lang="ru-RU" sz="3200" dirty="0"/>
              <a:t>даже если человек старается придерживаться норм потребления соли, он редко учитывает ее содержание в таких продуктах как хлеб, молоко, картофель.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34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ВОЗ </a:t>
            </a:r>
            <a:r>
              <a:rPr lang="ru-RU" dirty="0"/>
              <a:t>изменила норму потребления соли в сутки в сторону уменьшения. Таким образом организация пытается бороться с ростом сердечно-сосудистых заболеваний в развитых странах.</a:t>
            </a:r>
          </a:p>
          <a:p>
            <a:r>
              <a:rPr lang="ru-RU" dirty="0">
                <a:solidFill>
                  <a:srgbClr val="370FE1"/>
                </a:solidFill>
              </a:rPr>
              <a:t>Сегодня норма потребления солей составляет 2 грамма натрия (5 граммов поваренной соли) для взрослых. </a:t>
            </a:r>
          </a:p>
        </p:txBody>
      </p:sp>
    </p:spTree>
    <p:extLst>
      <p:ext uri="{BB962C8B-B14F-4D97-AF65-F5344CB8AC3E}">
        <p14:creationId xmlns:p14="http://schemas.microsoft.com/office/powerpoint/2010/main" val="144368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Примите некоторые советы для снижения потребляемого количества соли, </a:t>
            </a:r>
            <a:endParaRPr lang="en-US" sz="2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как </a:t>
            </a:r>
            <a:r>
              <a:rPr lang="ru-RU" sz="2800" b="1" dirty="0">
                <a:solidFill>
                  <a:srgbClr val="00B050"/>
                </a:solidFill>
              </a:rPr>
              <a:t>руководство к действию:</a:t>
            </a:r>
            <a:endParaRPr lang="ru-RU" sz="2400" dirty="0">
              <a:solidFill>
                <a:srgbClr val="00B050"/>
              </a:solidFill>
            </a:endParaRPr>
          </a:p>
          <a:p>
            <a:pPr lvl="2"/>
            <a:r>
              <a:rPr lang="ru-RU" sz="2400" dirty="0"/>
              <a:t>Кушайте больше свежих фруктов и овощей. Их можно без проблем есть без дополнительного количества соли. Ещё в них содержится очень много калия, который помогает снизить кровяное давление;</a:t>
            </a:r>
            <a:endParaRPr lang="ru-RU" sz="1800" dirty="0"/>
          </a:p>
          <a:p>
            <a:pPr lvl="2"/>
            <a:r>
              <a:rPr lang="ru-RU" sz="2400" dirty="0"/>
              <a:t>Откажитесь от приёма солёных закусок (картофельные чипсы,  солёное печенье);</a:t>
            </a:r>
            <a:endParaRPr lang="ru-RU" sz="1800" dirty="0"/>
          </a:p>
          <a:p>
            <a:pPr lvl="2"/>
            <a:r>
              <a:rPr lang="ru-RU" sz="2400" dirty="0"/>
              <a:t>Старайтесь при кулинарной обработки овощей не доварить их полностью, потому что в таком состоянии для их употребления требуется меньше соли;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89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412776"/>
            <a:ext cx="8568952" cy="5674635"/>
          </a:xfrm>
        </p:spPr>
        <p:txBody>
          <a:bodyPr>
            <a:noAutofit/>
          </a:bodyPr>
          <a:lstStyle/>
          <a:p>
            <a:pPr lvl="2"/>
            <a:r>
              <a:rPr lang="ru-RU" dirty="0" smtClean="0"/>
              <a:t>Во</a:t>
            </a:r>
            <a:r>
              <a:rPr lang="ru-RU" dirty="0" smtClean="0"/>
              <a:t> </a:t>
            </a:r>
            <a:r>
              <a:rPr lang="ru-RU" dirty="0"/>
              <a:t>время приготовления пищи для придания вкуса замените соль пряными травами: петрушкой, хреном, чесноком, луком, эстрагоном или другими </a:t>
            </a:r>
            <a:r>
              <a:rPr lang="ru-RU" dirty="0" smtClean="0"/>
              <a:t>травами</a:t>
            </a:r>
            <a:r>
              <a:rPr lang="ru-RU" dirty="0"/>
              <a:t>.</a:t>
            </a:r>
            <a:endParaRPr lang="ru-RU" dirty="0" smtClean="0"/>
          </a:p>
          <a:p>
            <a:pPr marL="914400" lvl="2" indent="0">
              <a:buNone/>
            </a:pPr>
            <a:endParaRPr lang="ru-RU" sz="1800" dirty="0"/>
          </a:p>
          <a:p>
            <a:pPr lvl="2"/>
            <a:r>
              <a:rPr lang="ru-RU" dirty="0"/>
              <a:t>Для приготовления пищи выбирайте рецепты, не нуждающиеся в добавлении соли</a:t>
            </a:r>
            <a:r>
              <a:rPr lang="ru-RU" dirty="0" smtClean="0"/>
              <a:t>.</a:t>
            </a:r>
          </a:p>
          <a:p>
            <a:pPr marL="914400" lvl="2" indent="0">
              <a:buNone/>
            </a:pPr>
            <a:endParaRPr lang="ru-RU" sz="1800" dirty="0"/>
          </a:p>
          <a:p>
            <a:pPr lvl="2"/>
            <a:r>
              <a:rPr lang="ru-RU" dirty="0" smtClean="0"/>
              <a:t>Уберите </a:t>
            </a:r>
            <a:r>
              <a:rPr lang="ru-RU" dirty="0"/>
              <a:t>солонку с обеденного стола, храните соль в шкафчике, чтобы меньше попадалась на глаза.</a:t>
            </a:r>
            <a:endParaRPr lang="ru-RU" sz="1800" dirty="0"/>
          </a:p>
          <a:p>
            <a:pPr lvl="0"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57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Чем </a:t>
            </a:r>
            <a:r>
              <a:rPr lang="ru-RU" sz="2800" b="1" dirty="0">
                <a:solidFill>
                  <a:srgbClr val="7030A0"/>
                </a:solidFill>
              </a:rPr>
              <a:t>можно заменить соль в рационе без потери вкусовых качеств.</a:t>
            </a:r>
            <a:endParaRPr lang="ru-RU" sz="28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1. Лимонный сок</a:t>
            </a:r>
          </a:p>
          <a:p>
            <a:pPr marL="0" indent="0">
              <a:buNone/>
            </a:pPr>
            <a:endParaRPr lang="ru-RU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400" dirty="0"/>
              <a:t>Лучший способ заменить соль в блюде — добавить кислинки. Если выжать немного лимонного сока в салат, никто и не заметит, что еда не посолена. А некоторые продукты станут ещё вкуснее. Лимон, например, отлично обогащает натуральный вкус рыбы. Кроме того, цитрусовые богаты витамином C: вы не только сделаете свою пищу вкуснее, но и полезнее.</a:t>
            </a:r>
          </a:p>
          <a:p>
            <a:pPr lvl="0">
              <a:spcBef>
                <a:spcPts val="0"/>
              </a:spcBef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3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2. Уксус</a:t>
            </a:r>
          </a:p>
          <a:p>
            <a:r>
              <a:rPr lang="ru-RU" dirty="0"/>
              <a:t>Столовый, яблочный, винный, рисовый, солодовый, бальзамический — попробуйте их все. В зависимости от вида уксус можно добавлять в супы, гарниры, к овощным, мясным и рыбным блюдам. Ради интереса попробуйте настоять свой собственный уксус на душистых травах. Предупреждаем: злоупотреблять этим заменителем соли не стоит людям с проблемами желудочно-кишечного тракта.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45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548680"/>
            <a:ext cx="8363272" cy="55306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3. Морская </a:t>
            </a:r>
            <a:r>
              <a:rPr lang="ru-RU" dirty="0" smtClean="0">
                <a:solidFill>
                  <a:srgbClr val="00B050"/>
                </a:solidFill>
              </a:rPr>
              <a:t>капуста</a:t>
            </a:r>
          </a:p>
          <a:p>
            <a:pPr marL="0" indent="0">
              <a:buNone/>
            </a:pPr>
            <a:endParaRPr lang="ru-RU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400" dirty="0"/>
              <a:t>В водорослях содержится натуральная морская соль, клетчатка и много йода. Обычно морскую капусту едят в готовом виде, но из неё легко сделать вкусную приправу. Приобретите в аптеке сухую ламинарию и измельчите в кофемолке или ступке до состояния порошка. Добавляйте такую «соль» в овощные салаты или вторые блюда. Так вы сохраните привычный вкус и насытите организм полезными веществами.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06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800" dirty="0">
                <a:solidFill>
                  <a:srgbClr val="00B050"/>
                </a:solidFill>
              </a:rPr>
              <a:t>4. Травы</a:t>
            </a:r>
          </a:p>
          <a:p>
            <a:pPr marL="0" indent="0">
              <a:buNone/>
            </a:pPr>
            <a:r>
              <a:rPr lang="ru-RU" dirty="0"/>
              <a:t>Отвыкайте от соли, приправляя продукты травами (свежими или сухими) с ярким, насыщенным вкусом. Подходящих пряностей множество:</a:t>
            </a:r>
          </a:p>
          <a:p>
            <a:pPr lvl="0"/>
            <a:r>
              <a:rPr lang="ru-RU" b="1" dirty="0">
                <a:solidFill>
                  <a:srgbClr val="0070C0"/>
                </a:solidFill>
              </a:rPr>
              <a:t>эстрагон</a:t>
            </a:r>
            <a:r>
              <a:rPr lang="ru-RU" b="1" dirty="0"/>
              <a:t> </a:t>
            </a:r>
            <a:r>
              <a:rPr lang="ru-RU" dirty="0"/>
              <a:t>— </a:t>
            </a:r>
            <a:r>
              <a:rPr lang="ru-RU" dirty="0" err="1"/>
              <a:t>слабопряный</a:t>
            </a:r>
            <a:r>
              <a:rPr lang="ru-RU" dirty="0"/>
              <a:t>, немного острый и пикантный;</a:t>
            </a: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кориандр</a:t>
            </a:r>
            <a:r>
              <a:rPr lang="ru-RU" dirty="0"/>
              <a:t> (кинза) — имеет приятный аромат аниса и цитрусовых;</a:t>
            </a:r>
          </a:p>
          <a:p>
            <a:pPr lvl="0"/>
            <a:r>
              <a:rPr lang="ru-RU" b="1" dirty="0">
                <a:solidFill>
                  <a:srgbClr val="00B050"/>
                </a:solidFill>
              </a:rPr>
              <a:t>майоран</a:t>
            </a:r>
            <a:r>
              <a:rPr lang="ru-RU" dirty="0">
                <a:solidFill>
                  <a:srgbClr val="0070C0"/>
                </a:solidFill>
              </a:rPr>
              <a:t> </a:t>
            </a:r>
            <a:r>
              <a:rPr lang="ru-RU" dirty="0"/>
              <a:t>— острый, пряный и жгучий;</a:t>
            </a:r>
          </a:p>
          <a:p>
            <a:pPr lvl="0"/>
            <a:r>
              <a:rPr lang="ru-RU" b="1" dirty="0"/>
              <a:t>тмин</a:t>
            </a:r>
            <a:r>
              <a:rPr lang="ru-RU" dirty="0"/>
              <a:t> — сладко-острый, терпкий и ароматный;</a:t>
            </a:r>
          </a:p>
          <a:p>
            <a:pPr lvl="0"/>
            <a:r>
              <a:rPr lang="ru-RU" b="1" dirty="0" err="1">
                <a:solidFill>
                  <a:srgbClr val="00B0F0"/>
                </a:solidFill>
              </a:rPr>
              <a:t>кумин</a:t>
            </a:r>
            <a:r>
              <a:rPr lang="ru-RU" dirty="0">
                <a:solidFill>
                  <a:srgbClr val="00B0F0"/>
                </a:solidFill>
              </a:rPr>
              <a:t> </a:t>
            </a:r>
            <a:r>
              <a:rPr lang="ru-RU" dirty="0"/>
              <a:t>(</a:t>
            </a:r>
            <a:r>
              <a:rPr lang="ru-RU" dirty="0" err="1"/>
              <a:t>зира</a:t>
            </a:r>
            <a:r>
              <a:rPr lang="ru-RU" dirty="0"/>
              <a:t>) — островатый, жгучий, с ореховым привкусом.</a:t>
            </a:r>
          </a:p>
          <a:p>
            <a:pPr marL="0" indent="0">
              <a:buNone/>
            </a:pPr>
            <a:r>
              <a:rPr lang="ru-RU" dirty="0"/>
              <a:t>Вы можете использовать любые другие приправы, которые найдёте на рынке или в магазине.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245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140</TotalTime>
  <Words>560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Тезисы выступления  на инструктивно-методическом совещании с идеологическим активом г. Гомеля 14.02.2017 г.</dc:title>
  <dc:creator>Юзер</dc:creator>
  <cp:lastModifiedBy>Юзер</cp:lastModifiedBy>
  <cp:revision>33</cp:revision>
  <dcterms:created xsi:type="dcterms:W3CDTF">2017-02-08T13:38:58Z</dcterms:created>
  <dcterms:modified xsi:type="dcterms:W3CDTF">2017-04-18T07:32:46Z</dcterms:modified>
</cp:coreProperties>
</file>